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4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8890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8890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8890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8890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8890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8890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8890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8890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ce6313966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g3ce6313966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ce6313966_0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g3ce6313966_0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ce6313966_0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3ce6313966_0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g3ce6313966_0_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8890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88900" lvl="1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88900" lvl="2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88900" lvl="3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88900" lvl="4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88900" lvl="5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88900" lvl="6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88900" lvl="7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88900" lvl="8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6" name="Google Shape;336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3" name="Google Shape;193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" name="Google Shape;204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2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8" name="Google Shape;28;p2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9" name="Google Shape;29;p2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0" name="Google Shape;30;p2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411"/>
              </a:schemeClr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1372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411"/>
              </a:srgbClr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411"/>
              </a:srgbClr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313"/>
              </a:schemeClr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431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" name="Google Shape;38;p2"/>
          <p:cNvSpPr txBox="1"/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" name="Google Shape;39;p2"/>
          <p:cNvSpPr txBox="1"/>
          <p:nvPr>
            <p:ph idx="1" type="subTitle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Google Shape;40;p2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Google Shape;41;p2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" name="Google Shape;42;p2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8890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8890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8890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8890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8890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8890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8890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8890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8890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2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3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4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5" marL="22860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6" marL="2743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7" marL="3200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8" marL="3657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aption">
  <p:cSld name="Title and Caption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1"/>
          <p:cNvSpPr txBox="1"/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6" name="Google Shape;96;p11"/>
          <p:cNvSpPr txBox="1"/>
          <p:nvPr>
            <p:ph idx="1" type="body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" name="Google Shape;97;p11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" name="Google Shape;98;p11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9" name="Google Shape;99;p11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8890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8890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8890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8890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8890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8890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8890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8890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8890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2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3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4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5" marL="22860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6" marL="2743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7" marL="3200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8" marL="3657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with Caption">
  <p:cSld name="Quote with Caption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2"/>
          <p:cNvSpPr txBox="1"/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2" name="Google Shape;102;p12"/>
          <p:cNvSpPr txBox="1"/>
          <p:nvPr>
            <p:ph idx="1" type="body"/>
          </p:nvPr>
        </p:nvSpPr>
        <p:spPr>
          <a:xfrm>
            <a:off x="1366139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" name="Google Shape;103;p12"/>
          <p:cNvSpPr txBox="1"/>
          <p:nvPr>
            <p:ph idx="2" type="body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4" name="Google Shape;104;p12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5" name="Google Shape;105;p12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6" name="Google Shape;106;p12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8890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8890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8890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8890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8890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8890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8890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8890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8890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2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3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4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5" marL="22860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6" marL="2743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7" marL="3200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8" marL="3657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2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en-US" sz="8000" u="none" cap="none" strike="noStrik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2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en-US" sz="8000" u="none" cap="none" strike="noStrik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b="0" i="0" sz="1800" u="none" cap="none" strike="noStrike">
              <a:solidFill>
                <a:srgbClr val="BFE47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me Card">
  <p:cSld name="Name Card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 txBox="1"/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1" name="Google Shape;111;p13"/>
          <p:cNvSpPr txBox="1"/>
          <p:nvPr>
            <p:ph idx="1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2" name="Google Shape;112;p13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" name="Google Shape;113;p13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4" name="Google Shape;114;p13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8890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8890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8890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8890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8890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8890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8890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8890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8890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2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3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4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5" marL="22860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6" marL="2743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7" marL="3200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8" marL="3657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Name Card">
  <p:cSld name="Quote Name Card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4"/>
          <p:cNvSpPr txBox="1"/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7" name="Google Shape;117;p14"/>
          <p:cNvSpPr txBox="1"/>
          <p:nvPr>
            <p:ph idx="1" type="body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8" name="Google Shape;118;p14"/>
          <p:cNvSpPr txBox="1"/>
          <p:nvPr>
            <p:ph idx="2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9" name="Google Shape;119;p14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0" name="Google Shape;120;p14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1" name="Google Shape;121;p14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8890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8890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8890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8890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8890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8890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8890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8890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8890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2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3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4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5" marL="22860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6" marL="2743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7" marL="3200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8" marL="3657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4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en-US" sz="8000" u="none" cap="none" strike="noStrik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en-US" sz="8000" u="none" cap="none" strike="noStrik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ue or False">
  <p:cSld name="True or False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5"/>
          <p:cNvSpPr txBox="1"/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6" name="Google Shape;126;p15"/>
          <p:cNvSpPr txBox="1"/>
          <p:nvPr>
            <p:ph idx="1" type="body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15"/>
          <p:cNvSpPr txBox="1"/>
          <p:nvPr>
            <p:ph idx="2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15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9" name="Google Shape;129;p15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0" name="Google Shape;130;p15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8890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8890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8890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8890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8890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8890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8890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8890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8890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2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3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4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5" marL="22860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6" marL="2743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7" marL="3200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8" marL="3657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6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16"/>
          <p:cNvSpPr txBox="1"/>
          <p:nvPr>
            <p:ph idx="1" type="body"/>
          </p:nvPr>
        </p:nvSpPr>
        <p:spPr>
          <a:xfrm rot="5400000">
            <a:off x="3035282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16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5" name="Google Shape;135;p16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6" name="Google Shape;136;p16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8890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8890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8890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8890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8890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8890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8890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8890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8890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2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3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4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5" marL="22860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6" marL="2743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7" marL="3200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8" marL="3657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7"/>
          <p:cNvSpPr txBox="1"/>
          <p:nvPr>
            <p:ph type="title"/>
          </p:nvPr>
        </p:nvSpPr>
        <p:spPr>
          <a:xfrm rot="5400000">
            <a:off x="5994319" y="2582953"/>
            <a:ext cx="5251451" cy="1304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9" name="Google Shape;139;p17"/>
          <p:cNvSpPr txBox="1"/>
          <p:nvPr>
            <p:ph idx="1" type="body"/>
          </p:nvPr>
        </p:nvSpPr>
        <p:spPr>
          <a:xfrm rot="5400000">
            <a:off x="1581685" y="-294750"/>
            <a:ext cx="5251450" cy="70601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17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17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2" name="Google Shape;142;p17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8890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8890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8890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8890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8890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8890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8890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8890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8890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2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3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4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5" marL="22860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6" marL="2743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7" marL="3200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8" marL="3657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" name="Google Shape;45;p3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" name="Google Shape;46;p3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" name="Google Shape;47;p3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" name="Google Shape;48;p3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8890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8890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8890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8890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8890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8890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8890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8890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8890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2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3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4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5" marL="22860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6" marL="2743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7" marL="3200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8" marL="3657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 txBox="1"/>
          <p:nvPr>
            <p:ph type="title"/>
          </p:nvPr>
        </p:nvSpPr>
        <p:spPr>
          <a:xfrm>
            <a:off x="677335" y="2700867"/>
            <a:ext cx="8596668" cy="182658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1" name="Google Shape;51;p4"/>
          <p:cNvSpPr txBox="1"/>
          <p:nvPr>
            <p:ph idx="1" type="body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4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4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p4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8890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8890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8890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8890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8890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8890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8890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8890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8890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2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3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4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5" marL="22860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6" marL="2743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7" marL="3200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8" marL="3657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5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" name="Google Shape;57;p5"/>
          <p:cNvSpPr txBox="1"/>
          <p:nvPr>
            <p:ph idx="1" type="body"/>
          </p:nvPr>
        </p:nvSpPr>
        <p:spPr>
          <a:xfrm>
            <a:off x="677334" y="2160589"/>
            <a:ext cx="4184035" cy="388077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" name="Google Shape;58;p5"/>
          <p:cNvSpPr txBox="1"/>
          <p:nvPr>
            <p:ph idx="2" type="body"/>
          </p:nvPr>
        </p:nvSpPr>
        <p:spPr>
          <a:xfrm>
            <a:off x="5089970" y="2160589"/>
            <a:ext cx="4184034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Google Shape;59;p5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" name="Google Shape;60;p5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Google Shape;61;p5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8890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8890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8890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8890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8890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8890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8890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8890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8890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2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3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4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5" marL="22860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6" marL="2743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7" marL="3200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8" marL="3657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6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Google Shape;64;p6"/>
          <p:cNvSpPr txBox="1"/>
          <p:nvPr>
            <p:ph idx="1" type="body"/>
          </p:nvPr>
        </p:nvSpPr>
        <p:spPr>
          <a:xfrm>
            <a:off x="675745" y="2160983"/>
            <a:ext cx="4185623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" name="Google Shape;65;p6"/>
          <p:cNvSpPr txBox="1"/>
          <p:nvPr>
            <p:ph idx="2" type="body"/>
          </p:nvPr>
        </p:nvSpPr>
        <p:spPr>
          <a:xfrm>
            <a:off x="675745" y="2737245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" name="Google Shape;66;p6"/>
          <p:cNvSpPr txBox="1"/>
          <p:nvPr>
            <p:ph idx="3" type="body"/>
          </p:nvPr>
        </p:nvSpPr>
        <p:spPr>
          <a:xfrm>
            <a:off x="5088383" y="2160983"/>
            <a:ext cx="418561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" name="Google Shape;67;p6"/>
          <p:cNvSpPr txBox="1"/>
          <p:nvPr>
            <p:ph idx="4" type="body"/>
          </p:nvPr>
        </p:nvSpPr>
        <p:spPr>
          <a:xfrm>
            <a:off x="5088384" y="2737245"/>
            <a:ext cx="4185617" cy="330411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" name="Google Shape;68;p6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" name="Google Shape;69;p6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" name="Google Shape;70;p6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8890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8890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8890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8890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8890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8890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8890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8890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8890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2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3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4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5" marL="22860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6" marL="2743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7" marL="3200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8" marL="3657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7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3" name="Google Shape;73;p7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4" name="Google Shape;74;p7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" name="Google Shape;75;p7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8890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8890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8890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8890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8890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8890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8890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8890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8890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2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3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4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5" marL="22860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6" marL="2743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7" marL="3200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8" marL="3657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8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8" name="Google Shape;78;p8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9" name="Google Shape;79;p8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8890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8890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8890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8890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8890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8890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8890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8890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8890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2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3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4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5" marL="22860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6" marL="2743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7" marL="3200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8" marL="3657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"/>
          <p:cNvSpPr txBox="1"/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2" name="Google Shape;82;p9"/>
          <p:cNvSpPr txBox="1"/>
          <p:nvPr>
            <p:ph idx="1" type="body"/>
          </p:nvPr>
        </p:nvSpPr>
        <p:spPr>
          <a:xfrm>
            <a:off x="4760461" y="514924"/>
            <a:ext cx="4513541" cy="552643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3" name="Google Shape;83;p9"/>
          <p:cNvSpPr txBox="1"/>
          <p:nvPr>
            <p:ph idx="2" type="body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" name="Google Shape;84;p9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5" name="Google Shape;85;p9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6" name="Google Shape;86;p9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8890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8890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8890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8890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8890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8890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8890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8890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8890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2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3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4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5" marL="22860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6" marL="2743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7" marL="3200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8" marL="3657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0"/>
          <p:cNvSpPr txBox="1"/>
          <p:nvPr>
            <p:ph type="title"/>
          </p:nvPr>
        </p:nvSpPr>
        <p:spPr>
          <a:xfrm>
            <a:off x="677334" y="4800600"/>
            <a:ext cx="8596667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" name="Google Shape;89;p10"/>
          <p:cNvSpPr/>
          <p:nvPr>
            <p:ph idx="2" type="pic"/>
          </p:nvPr>
        </p:nvSpPr>
        <p:spPr>
          <a:xfrm>
            <a:off x="677334" y="609600"/>
            <a:ext cx="8596668" cy="384571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90" name="Google Shape;90;p10"/>
          <p:cNvSpPr txBox="1"/>
          <p:nvPr>
            <p:ph idx="1" type="body"/>
          </p:nvPr>
        </p:nvSpPr>
        <p:spPr>
          <a:xfrm>
            <a:off x="677334" y="5367338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" name="Google Shape;91;p10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2" name="Google Shape;92;p10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3" name="Google Shape;93;p10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8890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8890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8890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8890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8890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8890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8890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8890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8890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2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3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4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5" marL="22860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6" marL="2743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7" marL="3200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8" marL="3657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Google Shape;11;p1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" name="Google Shape;12;p1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3" name="Google Shape;13;p1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411"/>
              </a:schemeClr>
            </a:solidFill>
            <a:ln>
              <a:noFill/>
            </a:ln>
          </p:spPr>
        </p:sp>
        <p:sp>
          <p:nvSpPr>
            <p:cNvPr id="14" name="Google Shape;14;p1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5" name="Google Shape;15;p1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1372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411"/>
              </a:srgbClr>
            </a:solidFill>
            <a:ln>
              <a:noFill/>
            </a:ln>
          </p:spPr>
        </p:sp>
        <p:sp>
          <p:nvSpPr>
            <p:cNvPr id="17" name="Google Shape;17;p1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411"/>
              </a:srgbClr>
            </a:solidFill>
            <a:ln>
              <a:noFill/>
            </a:ln>
          </p:spPr>
        </p:sp>
        <p:sp>
          <p:nvSpPr>
            <p:cNvPr id="18" name="Google Shape;18;p1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313"/>
              </a:schemeClr>
            </a:solidFill>
            <a:ln>
              <a:noFill/>
            </a:ln>
          </p:spPr>
        </p:sp>
        <p:sp>
          <p:nvSpPr>
            <p:cNvPr id="19" name="Google Shape;19;p1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fmla="val 0" name="adj"/>
              </a:avLst>
            </a:prstGeom>
            <a:solidFill>
              <a:schemeClr val="accent1">
                <a:alpha val="8431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" name="Google Shape;21;p1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1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Char char="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1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Google Shape;24;p1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" name="Google Shape;25;p1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8890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8890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8890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8890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8890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8890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8890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8890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8890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2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3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4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5" marL="22860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6" marL="2743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7" marL="3200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8" marL="3657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jpg"/><Relationship Id="rId4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png"/><Relationship Id="rId4" Type="http://schemas.openxmlformats.org/officeDocument/2006/relationships/image" Target="../media/image14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.jpg"/><Relationship Id="rId4" Type="http://schemas.openxmlformats.org/officeDocument/2006/relationships/image" Target="../media/image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1.jpg"/><Relationship Id="rId4" Type="http://schemas.openxmlformats.org/officeDocument/2006/relationships/image" Target="../media/image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8"/>
          <p:cNvSpPr txBox="1"/>
          <p:nvPr>
            <p:ph type="ctrTitle"/>
          </p:nvPr>
        </p:nvSpPr>
        <p:spPr>
          <a:xfrm>
            <a:off x="1507067" y="2800319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</a:pPr>
            <a:r>
              <a:rPr b="0" i="0" lang="en-US" sz="54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Hajj Seminar</a:t>
            </a:r>
            <a:endParaRPr b="0" i="0" sz="5400" u="none" cap="none" strike="noStrik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8" name="Google Shape;148;p18"/>
          <p:cNvSpPr txBox="1"/>
          <p:nvPr>
            <p:ph idx="1" type="subTitle"/>
          </p:nvPr>
        </p:nvSpPr>
        <p:spPr>
          <a:xfrm>
            <a:off x="1507067" y="4446621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</a:pPr>
            <a:r>
              <a:rPr b="0" i="0" lang="en-US" sz="1800" u="none" cap="none" strike="noStrik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By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</a:pPr>
            <a:r>
              <a:rPr b="0" i="0" lang="en-US" sz="1800" u="none" cap="none" strike="noStrik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Sh. AbdelJalil Mezgouri</a:t>
            </a:r>
            <a:endParaRPr b="0" i="0" sz="1800" u="none" cap="none" strike="noStrik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49" name="Google Shape;14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8035" y="567773"/>
            <a:ext cx="190500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 dir="r"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7"/>
          <p:cNvSpPr txBox="1"/>
          <p:nvPr>
            <p:ph type="title"/>
          </p:nvPr>
        </p:nvSpPr>
        <p:spPr>
          <a:xfrm>
            <a:off x="0" y="647539"/>
            <a:ext cx="10515600" cy="744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</a:pPr>
            <a:r>
              <a:rPr b="0" i="0" lang="en-US" sz="36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Mina-Arafat-Muzdalifah</a:t>
            </a:r>
            <a:endParaRPr b="0" i="0" sz="3600" u="none" cap="none" strike="noStrik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34" name="Google Shape;234;p27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900" u="none" cap="none" strike="noStrik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35" name="Google Shape;235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987" y="244475"/>
            <a:ext cx="1550989" cy="1550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30938" y="1942224"/>
            <a:ext cx="5763618" cy="3881437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7"/>
          <p:cNvSpPr txBox="1"/>
          <p:nvPr>
            <p:ph idx="1" type="body"/>
          </p:nvPr>
        </p:nvSpPr>
        <p:spPr>
          <a:xfrm>
            <a:off x="2530938" y="1942224"/>
            <a:ext cx="5763618" cy="3881437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51459" lvl="0" marL="342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push dir="r"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824" y="-791650"/>
            <a:ext cx="12150348" cy="8102753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8"/>
          <p:cNvSpPr txBox="1"/>
          <p:nvPr/>
        </p:nvSpPr>
        <p:spPr>
          <a:xfrm>
            <a:off x="2591650" y="642025"/>
            <a:ext cx="5966400" cy="5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44700"/>
            <a:ext cx="12192000" cy="769316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9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1440" y="0"/>
            <a:ext cx="12249292" cy="7655802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0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1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31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2" name="Google Shape;262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1"/>
          <p:cNvSpPr txBox="1"/>
          <p:nvPr/>
        </p:nvSpPr>
        <p:spPr>
          <a:xfrm>
            <a:off x="3791475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2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32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0" name="Google Shape;270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3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33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7" name="Google Shape;277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7334" y="0"/>
            <a:ext cx="10274918" cy="6864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4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34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4" name="Google Shape;284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7703" y="0"/>
            <a:ext cx="1111717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5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35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1" name="Google Shape;291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6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</a:pPr>
            <a:r>
              <a:rPr b="0" i="0" lang="en-US" sz="36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Mina</a:t>
            </a:r>
            <a:endParaRPr b="0" i="0" sz="3600" u="none" cap="none" strike="noStrik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97" name="Google Shape;297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68468" y="1480022"/>
            <a:ext cx="4519436" cy="4813201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6"/>
          <p:cNvSpPr txBox="1"/>
          <p:nvPr>
            <p:ph idx="1" type="body"/>
          </p:nvPr>
        </p:nvSpPr>
        <p:spPr>
          <a:xfrm>
            <a:off x="2768468" y="1480022"/>
            <a:ext cx="4519436" cy="4813201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51459" lvl="0" marL="342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36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900" u="none" cap="none" strike="noStrik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00" name="Google Shape;300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3987" y="244475"/>
            <a:ext cx="1550989" cy="1550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 dir="r"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9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</a:pPr>
            <a:r>
              <a:rPr b="0" i="0" lang="en-US" sz="36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Agenda</a:t>
            </a:r>
            <a:endParaRPr b="0" i="0" sz="3600" u="none" cap="none" strike="noStrik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5" name="Google Shape;155;p19"/>
          <p:cNvSpPr txBox="1"/>
          <p:nvPr>
            <p:ph idx="1" type="body"/>
          </p:nvPr>
        </p:nvSpPr>
        <p:spPr>
          <a:xfrm>
            <a:off x="1196155" y="1795464"/>
            <a:ext cx="8596668" cy="3586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1459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Trebuchet MS"/>
              <a:buChar char="❑"/>
            </a:pPr>
            <a:r>
              <a:rPr b="0" i="0" lang="en-US" sz="3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Types of Al-Hajj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Trebuchet MS"/>
              <a:buChar char="❑"/>
            </a:pPr>
            <a:r>
              <a:rPr b="0" i="0" lang="en-US" sz="3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Pillars of Umrah &amp; Al-Hajj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Trebuchet MS"/>
              <a:buChar char="❑"/>
            </a:pPr>
            <a:r>
              <a:rPr b="0" i="0" lang="en-US" sz="3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Wajibat of Al-Hajj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Trebuchet MS"/>
              <a:buChar char="❑"/>
            </a:pPr>
            <a:r>
              <a:rPr b="0" i="0" lang="en-US" sz="3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Sunan of Al-Hajj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Trebuchet MS"/>
              <a:buChar char="❑"/>
            </a:pPr>
            <a:r>
              <a:rPr b="0" i="0" lang="en-US" sz="3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Prohibitions of Ihram</a:t>
            </a:r>
            <a:endParaRPr b="0" i="0" sz="3600" u="none" cap="none" strike="noStrik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6" name="Google Shape;156;p19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900" u="none" cap="none" strike="noStrik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57" name="Google Shape;15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987" y="244475"/>
            <a:ext cx="1550989" cy="1550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 dir="r"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7"/>
          <p:cNvSpPr txBox="1"/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37"/>
          <p:cNvSpPr txBox="1"/>
          <p:nvPr>
            <p:ph idx="1" type="body"/>
          </p:nvPr>
        </p:nvSpPr>
        <p:spPr>
          <a:xfrm>
            <a:off x="677334" y="2160589"/>
            <a:ext cx="8596800" cy="38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8" name="Google Shape;30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799924"/>
            <a:ext cx="12192001" cy="96407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8"/>
          <p:cNvSpPr txBox="1"/>
          <p:nvPr>
            <p:ph type="title"/>
          </p:nvPr>
        </p:nvSpPr>
        <p:spPr>
          <a:xfrm>
            <a:off x="1399869" y="474664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</a:pPr>
            <a:r>
              <a:rPr b="0" i="0" lang="en-US" sz="36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Jamarah</a:t>
            </a:r>
            <a:br>
              <a:rPr b="0" i="0" lang="en-US" sz="36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b="0" i="0" sz="3600" u="none" cap="none" strike="noStrik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14" name="Google Shape;314;p38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900" u="none" cap="none" strike="noStrik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15" name="Google Shape;315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987" y="244475"/>
            <a:ext cx="1550989" cy="1550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118264"/>
            <a:ext cx="12191998" cy="69389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 dir="r"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9"/>
          <p:cNvSpPr txBox="1"/>
          <p:nvPr>
            <p:ph type="title"/>
          </p:nvPr>
        </p:nvSpPr>
        <p:spPr>
          <a:xfrm>
            <a:off x="1399869" y="474664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</a:pPr>
            <a:r>
              <a:rPr b="0" i="0" lang="en-US" sz="36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Jamarah</a:t>
            </a:r>
            <a:endParaRPr b="0" i="0" sz="3600" u="none" cap="none" strike="noStrik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22" name="Google Shape;322;p39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900" u="none" cap="none" strike="noStrik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23" name="Google Shape;323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987" y="244475"/>
            <a:ext cx="1550989" cy="1550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68328" y="42051"/>
            <a:ext cx="11299325" cy="6355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 dir="r"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0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</a:pPr>
            <a:r>
              <a:rPr b="0" i="0" lang="en-US" sz="36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Arafat</a:t>
            </a:r>
            <a:endParaRPr b="0" i="0" sz="3600" u="none" cap="none" strike="noStrik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30" name="Google Shape;330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71650" y="1795464"/>
            <a:ext cx="6362340" cy="4255155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40"/>
          <p:cNvSpPr txBox="1"/>
          <p:nvPr>
            <p:ph idx="1" type="body"/>
          </p:nvPr>
        </p:nvSpPr>
        <p:spPr>
          <a:xfrm>
            <a:off x="1971650" y="1795464"/>
            <a:ext cx="6362340" cy="425515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51459" lvl="0" marL="342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40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900" u="none" cap="none" strike="noStrik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33" name="Google Shape;33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3987" y="244475"/>
            <a:ext cx="1550989" cy="1550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 dir="r"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1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</a:pPr>
            <a:r>
              <a:rPr b="0" i="0" lang="en-US" sz="36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Muzdalifah</a:t>
            </a:r>
            <a:endParaRPr b="0" i="0" sz="3600" u="none" cap="none" strike="noStrik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40" name="Google Shape;340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41971" y="1645338"/>
            <a:ext cx="6042273" cy="4531705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41"/>
          <p:cNvSpPr txBox="1"/>
          <p:nvPr>
            <p:ph idx="1" type="body"/>
          </p:nvPr>
        </p:nvSpPr>
        <p:spPr>
          <a:xfrm>
            <a:off x="2241971" y="1645338"/>
            <a:ext cx="6042273" cy="453170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51459" lvl="0" marL="342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41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900" u="none" cap="none" strike="noStrik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43" name="Google Shape;343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3987" y="244475"/>
            <a:ext cx="1550989" cy="1550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 dir="r"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2"/>
          <p:cNvSpPr txBox="1"/>
          <p:nvPr>
            <p:ph type="title"/>
          </p:nvPr>
        </p:nvSpPr>
        <p:spPr>
          <a:xfrm>
            <a:off x="3434182" y="2793241"/>
            <a:ext cx="3908313" cy="120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</a:pPr>
            <a:r>
              <a:rPr b="0" i="0" lang="en-US" sz="54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Q &amp; A</a:t>
            </a:r>
            <a:endParaRPr b="0" i="0" sz="5400" u="none" cap="none" strike="noStrik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49" name="Google Shape;349;p42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900" u="none" cap="none" strike="noStrik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50" name="Google Shape;350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987" y="244475"/>
            <a:ext cx="1550989" cy="1550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0"/>
          <p:cNvSpPr txBox="1"/>
          <p:nvPr>
            <p:ph type="title"/>
          </p:nvPr>
        </p:nvSpPr>
        <p:spPr>
          <a:xfrm>
            <a:off x="677334" y="609600"/>
            <a:ext cx="8596668" cy="8662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</a:pPr>
            <a:r>
              <a:rPr b="0" i="0" lang="en-US" sz="36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Types of Al Hajj</a:t>
            </a:r>
            <a:endParaRPr b="0" i="0" sz="3600" u="none" cap="none" strike="noStrik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3" name="Google Shape;163;p20"/>
          <p:cNvSpPr txBox="1"/>
          <p:nvPr>
            <p:ph idx="1" type="body"/>
          </p:nvPr>
        </p:nvSpPr>
        <p:spPr>
          <a:xfrm>
            <a:off x="966092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14350" lvl="0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Trebuchet MS"/>
              <a:buAutoNum type="arabicPeriod"/>
            </a:pPr>
            <a:r>
              <a:rPr b="0" i="0" lang="en-US" sz="3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Al Ifrad – Single Hajj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Trebuchet MS"/>
              <a:buChar char=""/>
            </a:pPr>
            <a:r>
              <a:rPr b="0" i="0" lang="en-US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The person performing this type of Hajj is called Al Mufrid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14350" lvl="0" marL="5143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Trebuchet MS"/>
              <a:buAutoNum type="arabicPeriod"/>
            </a:pPr>
            <a:r>
              <a:rPr b="0" i="0" lang="en-US" sz="3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Al Qiran – Combined Hajj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Trebuchet MS"/>
              <a:buChar char=""/>
            </a:pPr>
            <a:r>
              <a:rPr b="0" i="0" lang="en-US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The person performing this type of Hajj is called Al Qarin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14350" lvl="0" marL="5143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Trebuchet MS"/>
              <a:buAutoNum type="arabicPeriod"/>
            </a:pPr>
            <a:r>
              <a:rPr b="0" i="0" lang="en-US" sz="3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Al Tamattu – Interrupted Hajj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Trebuchet MS"/>
              <a:buChar char=""/>
            </a:pPr>
            <a:r>
              <a:rPr b="0" i="0" lang="en-US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The person performing this type of Hajj is called Al Mutamittu</a:t>
            </a:r>
            <a:endParaRPr b="0" i="0" sz="1600" u="none" cap="none" strike="noStrik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75919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Trebuchet MS"/>
              <a:buNone/>
            </a:pPr>
            <a:r>
              <a:t/>
            </a:r>
            <a:endParaRPr b="0" i="0" sz="1600" u="none" cap="none" strike="noStrik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4" name="Google Shape;164;p20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900" u="none" cap="none" strike="noStrik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65" name="Google Shape;16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987" y="244475"/>
            <a:ext cx="1550989" cy="1550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 dir="r"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1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</a:pPr>
            <a:r>
              <a:rPr b="0" i="0" lang="en-US" sz="36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The Pillars of Umrah &amp; Al-Hajj</a:t>
            </a:r>
            <a:endParaRPr b="0" i="0" sz="3600" u="none" cap="none" strike="noStrik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1" name="Google Shape;171;p21"/>
          <p:cNvSpPr txBox="1"/>
          <p:nvPr>
            <p:ph idx="1" type="body"/>
          </p:nvPr>
        </p:nvSpPr>
        <p:spPr>
          <a:xfrm>
            <a:off x="939481" y="2008902"/>
            <a:ext cx="8596668" cy="36947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</a:pPr>
            <a:r>
              <a:rPr b="0" i="0" lang="en-US" sz="2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    </a:t>
            </a:r>
            <a:r>
              <a:rPr b="1" i="0" lang="en-US" sz="2800" u="sng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Umrah</a:t>
            </a:r>
            <a:endParaRPr b="1" i="0" sz="2800" u="sng" cap="none" strike="noStrik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514350" lvl="0" marL="5143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Trebuchet MS"/>
              <a:buAutoNum type="arabicPeriod"/>
            </a:pPr>
            <a:r>
              <a:rPr b="0" i="0" lang="en-US" sz="2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Intention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14350" lvl="0" marL="5143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Trebuchet MS"/>
              <a:buAutoNum type="arabicPeriod"/>
            </a:pPr>
            <a:r>
              <a:rPr b="0" i="0" lang="en-US" sz="2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Tawaf</a:t>
            </a:r>
            <a:endParaRPr b="0" i="0" sz="2800" u="none" cap="none" strike="noStrik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514350" lvl="0" marL="5143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Trebuchet MS"/>
              <a:buAutoNum type="arabicPeriod"/>
            </a:pPr>
            <a:r>
              <a:rPr b="0" i="0" lang="en-US" sz="2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Sae'e</a:t>
            </a:r>
            <a:endParaRPr b="0" i="0" sz="2800" u="none" cap="none" strike="noStrik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72110" lvl="0" marL="5143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Trebuchet MS"/>
              <a:buNone/>
            </a:pPr>
            <a:r>
              <a:t/>
            </a:r>
            <a:endParaRPr b="0" i="0" sz="2800" u="none" cap="none" strike="noStrik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</a:pPr>
            <a:r>
              <a:t/>
            </a:r>
            <a:endParaRPr b="0" i="0" sz="2800" u="none" cap="none" strike="noStrik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</a:pPr>
            <a:r>
              <a:rPr b="0" i="0" lang="en-US" sz="2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A pillar is an act which </a:t>
            </a:r>
            <a:r>
              <a:rPr b="0" i="0" lang="en-US" sz="2800" u="sng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MUST BE DONE</a:t>
            </a:r>
            <a:r>
              <a:rPr b="0" i="0" lang="en-US" sz="2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, without it the Hajj is invalid.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</a:pPr>
            <a:r>
              <a:t/>
            </a:r>
            <a:endParaRPr b="0" i="0" sz="2800" u="none" cap="none" strike="noStrik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2" name="Google Shape;172;p21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900" u="none" cap="none" strike="noStrik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73" name="Google Shape;17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987" y="244475"/>
            <a:ext cx="1550989" cy="1550989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1"/>
          <p:cNvSpPr txBox="1"/>
          <p:nvPr/>
        </p:nvSpPr>
        <p:spPr>
          <a:xfrm>
            <a:off x="5237815" y="2023388"/>
            <a:ext cx="3495616" cy="36947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Trebuchet MS"/>
              <a:buNone/>
            </a:pPr>
            <a:r>
              <a:rPr b="1" i="0" lang="en-US" sz="2800" u="sng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Hajj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14350" lvl="0" marL="5143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Trebuchet MS"/>
              <a:buAutoNum type="arabicPeriod"/>
            </a:pPr>
            <a:r>
              <a:rPr b="0" i="0" lang="en-US" sz="2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Intention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14350" lvl="0" marL="5143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Trebuchet MS"/>
              <a:buAutoNum type="arabicPeriod"/>
            </a:pPr>
            <a:r>
              <a:rPr b="0" i="0" lang="en-US" sz="2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Being In Arafat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14350" lvl="0" marL="5143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Trebuchet MS"/>
              <a:buAutoNum type="arabicPeriod"/>
            </a:pPr>
            <a:r>
              <a:rPr b="0" i="0" lang="en-US" sz="2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Tawaf Al Ifadah</a:t>
            </a:r>
            <a:endParaRPr b="0" i="0" sz="2800" u="none" cap="none" strike="noStrik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514350" lvl="0" marL="5143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Trebuchet MS"/>
              <a:buAutoNum type="arabicPeriod"/>
            </a:pPr>
            <a:r>
              <a:rPr b="0" i="0" lang="en-US" sz="2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Sae'e</a:t>
            </a:r>
            <a:endParaRPr b="0" i="0" sz="2800" u="none" cap="none" strike="noStrik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72110" lvl="0" marL="5143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Trebuchet MS"/>
              <a:buNone/>
            </a:pPr>
            <a:r>
              <a:t/>
            </a:r>
            <a:endParaRPr b="0" i="0" sz="2800" u="none" cap="none" strike="noStrik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Trebuchet MS"/>
              <a:buNone/>
            </a:pPr>
            <a:r>
              <a:t/>
            </a:r>
            <a:endParaRPr b="0" i="0" sz="2800" u="none" cap="none" strike="noStrik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ransition spd="med">
    <p:push dir="r"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2"/>
          <p:cNvSpPr txBox="1"/>
          <p:nvPr>
            <p:ph type="title"/>
          </p:nvPr>
        </p:nvSpPr>
        <p:spPr>
          <a:xfrm>
            <a:off x="677334" y="574968"/>
            <a:ext cx="10515600" cy="890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</a:pPr>
            <a:r>
              <a:rPr b="0" i="0" lang="en-US" sz="36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Wajibat (Duties) of Al-Hajj</a:t>
            </a:r>
            <a:endParaRPr b="0" i="0" sz="3600" u="none" cap="none" strike="noStrik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0" name="Google Shape;180;p22"/>
          <p:cNvSpPr txBox="1"/>
          <p:nvPr>
            <p:ph idx="1" type="body"/>
          </p:nvPr>
        </p:nvSpPr>
        <p:spPr>
          <a:xfrm>
            <a:off x="851079" y="1825625"/>
            <a:ext cx="10515600" cy="47355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14350" lvl="0" marL="5143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Trebuchet MS"/>
              <a:buAutoNum type="arabicPeriod"/>
            </a:pPr>
            <a:r>
              <a:rPr b="0" i="0" lang="en-US" sz="2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Al Ihram from the Miqat</a:t>
            </a:r>
            <a:endParaRPr b="0" i="0" sz="2400" u="none" cap="none" strike="noStrik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514350" lvl="0" marL="5143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Trebuchet MS"/>
              <a:buAutoNum type="arabicPeriod"/>
            </a:pPr>
            <a:r>
              <a:rPr b="0" i="0" lang="en-US" sz="2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Staying in Arafat till Maghrib on the day of 9</a:t>
            </a:r>
            <a:r>
              <a:rPr b="0" baseline="30000" i="0" lang="en-US" sz="2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th</a:t>
            </a:r>
            <a:r>
              <a:rPr b="0" i="0" lang="en-US" sz="2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 Dhul Hijjah</a:t>
            </a:r>
            <a:endParaRPr b="0" i="0" sz="2400" u="none" cap="none" strike="noStrik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514350" lvl="0" marL="5143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Trebuchet MS"/>
              <a:buAutoNum type="arabicPeriod"/>
            </a:pPr>
            <a:r>
              <a:rPr b="0" i="0" lang="en-US" sz="2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To spend the night in Muzdalifah on the 10</a:t>
            </a:r>
            <a:r>
              <a:rPr b="0" baseline="30000" i="0" lang="en-US" sz="2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th</a:t>
            </a:r>
            <a:r>
              <a:rPr b="0" i="0" lang="en-US" sz="2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 of Dhul Hijjah</a:t>
            </a:r>
            <a:endParaRPr b="0" i="0" sz="2400" u="none" cap="none" strike="noStrik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514350" lvl="0" marL="5143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Trebuchet MS"/>
              <a:buAutoNum type="arabicPeriod"/>
            </a:pPr>
            <a:r>
              <a:rPr b="0" i="0" lang="en-US" sz="2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Spending the nights of Tashreeq, 11</a:t>
            </a:r>
            <a:r>
              <a:rPr b="0" baseline="30000" i="0" lang="en-US" sz="2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th</a:t>
            </a:r>
            <a:r>
              <a:rPr b="0" i="0" lang="en-US" sz="2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, 12</a:t>
            </a:r>
            <a:r>
              <a:rPr b="0" baseline="30000" i="0" lang="en-US" sz="2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th</a:t>
            </a:r>
            <a:r>
              <a:rPr b="0" i="0" lang="en-US" sz="2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 and 13</a:t>
            </a:r>
            <a:r>
              <a:rPr b="0" baseline="30000" i="0" lang="en-US" sz="2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th</a:t>
            </a:r>
            <a:r>
              <a:rPr b="0" i="0" lang="en-US" sz="2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 of Dhul Hijjah in Mina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14350" lvl="0" marL="5143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Trebuchet MS"/>
              <a:buAutoNum type="arabicPeriod"/>
            </a:pPr>
            <a:r>
              <a:rPr b="0" i="0" lang="en-US" sz="2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Throwing Jamaraat</a:t>
            </a:r>
            <a:endParaRPr b="0" i="0" sz="2400" u="none" cap="none" strike="noStrik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514350" lvl="0" marL="5143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Trebuchet MS"/>
              <a:buAutoNum type="arabicPeriod"/>
            </a:pPr>
            <a:r>
              <a:rPr b="0" i="0" lang="en-US" sz="2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Shaving/Trimming of Hair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14350" lvl="0" marL="5143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Trebuchet MS"/>
              <a:buAutoNum type="arabicPeriod"/>
            </a:pPr>
            <a:r>
              <a:rPr b="0" i="0" lang="en-US" sz="2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Tawaf Al-Wida’a</a:t>
            </a:r>
            <a:endParaRPr b="0" i="0" sz="2400" u="none" cap="none" strike="noStrik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429768" lvl="0" marL="5143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332"/>
              <a:buFont typeface="Trebuchet MS"/>
              <a:buNone/>
            </a:pPr>
            <a:r>
              <a:t/>
            </a:r>
            <a:endParaRPr b="0" i="0" sz="1650" u="none" cap="none" strike="noStrik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</a:pPr>
            <a:r>
              <a:rPr b="0" i="0" lang="en-US" sz="2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Note: If you miss a Wajib you need to slaughter a sheep for every wajib missed and distribute it in the Haram.</a:t>
            </a:r>
            <a:endParaRPr b="0" i="0" sz="2600" u="none" cap="none" strike="noStrik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1" name="Google Shape;181;p22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900" u="none" cap="none" strike="noStrik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82" name="Google Shape;18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987" y="244475"/>
            <a:ext cx="1550989" cy="1550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 dir="r"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3"/>
          <p:cNvSpPr txBox="1"/>
          <p:nvPr>
            <p:ph type="title"/>
          </p:nvPr>
        </p:nvSpPr>
        <p:spPr>
          <a:xfrm>
            <a:off x="1190681" y="657227"/>
            <a:ext cx="8596668" cy="8346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</a:pPr>
            <a:r>
              <a:rPr b="0" i="0" lang="en-US" sz="36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Sunan(Ettiquetes) of Al-Hajj</a:t>
            </a:r>
            <a:endParaRPr b="0" i="0" sz="3600" u="none" cap="none" strike="noStrik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8" name="Google Shape;188;p23"/>
          <p:cNvSpPr txBox="1"/>
          <p:nvPr>
            <p:ph idx="1" type="body"/>
          </p:nvPr>
        </p:nvSpPr>
        <p:spPr>
          <a:xfrm>
            <a:off x="939481" y="1945324"/>
            <a:ext cx="8596668" cy="46569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14350" lvl="0" marL="5143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60"/>
              <a:buFont typeface="Trebuchet MS"/>
              <a:buAutoNum type="arabicPeriod"/>
            </a:pPr>
            <a:r>
              <a:rPr b="0" i="0" lang="en-US" sz="2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Ghusl(bath) at Ihram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14350" lvl="0" marL="5143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60"/>
              <a:buFont typeface="Trebuchet MS"/>
              <a:buAutoNum type="arabicPeriod"/>
            </a:pPr>
            <a:r>
              <a:rPr b="0" i="0" lang="en-US" sz="2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White Clothes for Men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14350" lvl="0" marL="5143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60"/>
              <a:buFont typeface="Trebuchet MS"/>
              <a:buAutoNum type="arabicPeriod"/>
            </a:pPr>
            <a:r>
              <a:rPr b="0" i="0" lang="en-US" sz="2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Talbiyah</a:t>
            </a:r>
            <a:endParaRPr b="0" i="0" sz="2200" u="none" cap="none" strike="noStrik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514350" lvl="0" marL="5143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60"/>
              <a:buFont typeface="Trebuchet MS"/>
              <a:buAutoNum type="arabicPeriod"/>
            </a:pPr>
            <a:r>
              <a:rPr b="0" i="0" lang="en-US" sz="2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Spending the night in Mina on the 9</a:t>
            </a:r>
            <a:r>
              <a:rPr b="0" baseline="30000" i="0" lang="en-US" sz="2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th</a:t>
            </a:r>
            <a:r>
              <a:rPr b="0" i="0" lang="en-US" sz="2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 of Dhul Hijjah</a:t>
            </a:r>
            <a:endParaRPr b="0" i="0" sz="2200" u="none" cap="none" strike="noStrik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514350" lvl="0" marL="5143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60"/>
              <a:buFont typeface="Trebuchet MS"/>
              <a:buAutoNum type="arabicPeriod"/>
            </a:pPr>
            <a:r>
              <a:rPr b="0" i="0" lang="en-US" sz="2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Kissing the black stone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14350" lvl="0" marL="5143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60"/>
              <a:buFont typeface="Trebuchet MS"/>
              <a:buAutoNum type="arabicPeriod"/>
            </a:pPr>
            <a:r>
              <a:rPr b="0" i="0" lang="en-US" sz="2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Al-Iddibah – Showing the right shoulder for men in Tawaf Al Umrah.</a:t>
            </a:r>
            <a:endParaRPr b="0" i="0" sz="2200" u="none" cap="none" strike="noStrik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514350" lvl="0" marL="5143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60"/>
              <a:buFont typeface="Trebuchet MS"/>
              <a:buAutoNum type="arabicPeriod"/>
            </a:pPr>
            <a:r>
              <a:rPr b="0" i="0" lang="en-US" sz="2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Raml – to speed up the steps in the first 3 rounds of Tawaf Al Umrah.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</a:pPr>
            <a:r>
              <a:t/>
            </a:r>
            <a:endParaRPr b="0" i="0" sz="2200" u="none" cap="none" strike="noStrik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</a:pPr>
            <a:r>
              <a:rPr b="0" i="0" lang="en-US" sz="2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Note: If you miss a Sunan, there is nothing on you.</a:t>
            </a:r>
            <a:endParaRPr b="0" i="0" sz="2200" u="none" cap="none" strike="noStrik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</a:pPr>
            <a:r>
              <a:t/>
            </a:r>
            <a:endParaRPr b="0" i="0" sz="2600" u="none" cap="none" strike="noStrik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</a:pPr>
            <a:r>
              <a:t/>
            </a:r>
            <a:endParaRPr b="0" i="0" sz="1650" u="none" cap="none" strike="noStrik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9" name="Google Shape;189;p23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900" u="none" cap="none" strike="noStrik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90" name="Google Shape;19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987" y="244475"/>
            <a:ext cx="1550989" cy="1550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 dir="r"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4"/>
          <p:cNvSpPr txBox="1"/>
          <p:nvPr>
            <p:ph type="title"/>
          </p:nvPr>
        </p:nvSpPr>
        <p:spPr>
          <a:xfrm>
            <a:off x="469711" y="714295"/>
            <a:ext cx="10515600" cy="761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</a:pPr>
            <a:r>
              <a:rPr b="0" i="0" lang="en-US" sz="36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Prohibitions of Al Ihram</a:t>
            </a:r>
            <a:endParaRPr b="0" i="0" sz="3600" u="none" cap="none" strike="noStrik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7" name="Google Shape;197;p24"/>
          <p:cNvSpPr txBox="1"/>
          <p:nvPr>
            <p:ph idx="1" type="body"/>
          </p:nvPr>
        </p:nvSpPr>
        <p:spPr>
          <a:xfrm>
            <a:off x="939481" y="1951731"/>
            <a:ext cx="5209674" cy="21025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Trebuchet MS"/>
              <a:buAutoNum type="arabicPeriod"/>
            </a:pPr>
            <a:r>
              <a:rPr b="0" i="0" lang="en-US" sz="2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Cutting\Shaving the hair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Trebuchet MS"/>
              <a:buAutoNum type="arabicPeriod"/>
            </a:pPr>
            <a:r>
              <a:rPr b="0" i="0" lang="en-US" sz="2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Nail Clipping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Trebuchet MS"/>
              <a:buAutoNum type="arabicPeriod"/>
            </a:pPr>
            <a:r>
              <a:rPr b="0" i="0" lang="en-US" sz="2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Covering the head (for men)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Trebuchet MS"/>
              <a:buAutoNum type="arabicPeriod"/>
            </a:pPr>
            <a:r>
              <a:rPr b="0" i="0" lang="en-US" sz="2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Clothes for men</a:t>
            </a:r>
            <a:endParaRPr b="0" i="0" sz="2400" u="none" cap="none" strike="noStrik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8" name="Google Shape;198;p24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900" u="none" cap="none" strike="noStrik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99" name="Google Shape;19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987" y="244475"/>
            <a:ext cx="1550989" cy="1550989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4"/>
          <p:cNvSpPr txBox="1"/>
          <p:nvPr/>
        </p:nvSpPr>
        <p:spPr>
          <a:xfrm>
            <a:off x="677333" y="4522850"/>
            <a:ext cx="10423803" cy="2006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rebuchet MS"/>
              <a:buNone/>
            </a:pPr>
            <a:r>
              <a:rPr b="0" i="0" lang="en-US" sz="1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- If a person does any of the above out of ignorance or forgetfulness, there is nothing on him\her.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rebuchet MS"/>
              <a:buNone/>
            </a:pPr>
            <a:r>
              <a:rPr b="0" i="0" lang="en-US" sz="1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- If any of these is done intentionally, the person must do one of three: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Trebuchet MS"/>
              <a:buNone/>
            </a:pPr>
            <a:r>
              <a:rPr b="0" i="0" lang="en-US" sz="17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1. Fast 3 days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Trebuchet MS"/>
              <a:buNone/>
            </a:pPr>
            <a:r>
              <a:rPr b="0" i="0" lang="en-US" sz="17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2. Sacrifice a sheep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Trebuchet MS"/>
              <a:buNone/>
            </a:pPr>
            <a:r>
              <a:rPr b="0" i="0" lang="en-US" sz="17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3. Feed 6 poor people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41197" lvl="0" marL="51435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52"/>
              <a:buFont typeface="Trebuchet MS"/>
              <a:buNone/>
            </a:pPr>
            <a:r>
              <a:t/>
            </a:r>
            <a:endParaRPr b="0" i="0" sz="1450" u="none" cap="none" strike="noStrik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1" name="Google Shape;201;p24"/>
          <p:cNvSpPr txBox="1"/>
          <p:nvPr/>
        </p:nvSpPr>
        <p:spPr>
          <a:xfrm>
            <a:off x="6149155" y="1936740"/>
            <a:ext cx="4294256" cy="21025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Trebuchet MS"/>
              <a:buAutoNum type="arabicPeriod" startAt="5"/>
            </a:pPr>
            <a:r>
              <a:rPr b="0" i="0" lang="en-US" sz="2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Wearing perfume in Ihram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Trebuchet MS"/>
              <a:buAutoNum type="arabicPeriod" startAt="5"/>
            </a:pPr>
            <a:r>
              <a:rPr b="0" i="0" lang="en-US" sz="2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Hunting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Trebuchet MS"/>
              <a:buAutoNum type="arabicPeriod" startAt="5"/>
            </a:pPr>
            <a:r>
              <a:rPr b="0" i="0" lang="en-US" sz="2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Marriage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Trebuchet MS"/>
              <a:buAutoNum type="arabicPeriod" startAt="5"/>
            </a:pPr>
            <a:r>
              <a:rPr b="0" i="0" lang="en-US" sz="2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Spousal Relationship</a:t>
            </a:r>
            <a:endParaRPr b="0" i="0" sz="2400" u="none" cap="none" strike="noStrik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ransition spd="med">
    <p:push dir="r"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5"/>
          <p:cNvSpPr txBox="1"/>
          <p:nvPr>
            <p:ph type="title"/>
          </p:nvPr>
        </p:nvSpPr>
        <p:spPr>
          <a:xfrm>
            <a:off x="456917" y="55298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</a:pPr>
            <a:r>
              <a:rPr b="0" i="0" lang="en-US" sz="36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Miqat</a:t>
            </a:r>
            <a:endParaRPr b="0" i="0" sz="3600" u="none" cap="none" strike="noStrik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08" name="Google Shape;20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14183" y="1627975"/>
            <a:ext cx="6201067" cy="459594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5"/>
          <p:cNvSpPr txBox="1"/>
          <p:nvPr>
            <p:ph idx="1" type="body"/>
          </p:nvPr>
        </p:nvSpPr>
        <p:spPr>
          <a:xfrm>
            <a:off x="2614183" y="1627975"/>
            <a:ext cx="6201067" cy="459594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51459" lvl="0" marL="342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25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8</a:t>
            </a:r>
            <a:endParaRPr b="0" i="0" sz="900" u="none" cap="none" strike="noStrik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11" name="Google Shape;211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3987" y="244475"/>
            <a:ext cx="1550989" cy="1550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 dir="r"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6"/>
          <p:cNvSpPr txBox="1"/>
          <p:nvPr>
            <p:ph type="title"/>
          </p:nvPr>
        </p:nvSpPr>
        <p:spPr>
          <a:xfrm>
            <a:off x="677334" y="517024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</a:pPr>
            <a:r>
              <a:rPr b="0" i="0" lang="en-US" sz="36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Al Ka’bah</a:t>
            </a:r>
            <a:endParaRPr b="0" i="0" sz="3600" u="none" cap="none" strike="noStrik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17" name="Google Shape;217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31925" y="1749375"/>
            <a:ext cx="6550251" cy="4291987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6"/>
          <p:cNvSpPr txBox="1"/>
          <p:nvPr>
            <p:ph idx="1" type="body"/>
          </p:nvPr>
        </p:nvSpPr>
        <p:spPr>
          <a:xfrm>
            <a:off x="2031925" y="1749375"/>
            <a:ext cx="6550251" cy="4291987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51459" lvl="0" marL="342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26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900" u="none" cap="none" strike="noStrik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0" name="Google Shape;220;p26"/>
          <p:cNvSpPr txBox="1"/>
          <p:nvPr/>
        </p:nvSpPr>
        <p:spPr>
          <a:xfrm>
            <a:off x="242564" y="4308431"/>
            <a:ext cx="160940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Rukn Yemani</a:t>
            </a:r>
            <a:endParaRPr b="0" i="0" sz="1800" u="none" cap="none" strike="noStrik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1" name="Google Shape;221;p26"/>
          <p:cNvSpPr txBox="1"/>
          <p:nvPr/>
        </p:nvSpPr>
        <p:spPr>
          <a:xfrm>
            <a:off x="332544" y="4990230"/>
            <a:ext cx="160940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Hajr Aswad</a:t>
            </a:r>
            <a:endParaRPr b="0" i="0" sz="1800" u="none" cap="none" strike="noStrik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2" name="Google Shape;222;p26"/>
          <p:cNvSpPr txBox="1"/>
          <p:nvPr/>
        </p:nvSpPr>
        <p:spPr>
          <a:xfrm>
            <a:off x="8942092" y="5142464"/>
            <a:ext cx="119569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Maqaame</a:t>
            </a:r>
            <a:endParaRPr b="0" i="0" sz="1800" u="none" cap="none" strike="noStrik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Ibraheem</a:t>
            </a:r>
            <a:endParaRPr b="0" i="0" sz="1800" u="none" cap="none" strike="noStrik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3" name="Google Shape;223;p26"/>
          <p:cNvSpPr txBox="1"/>
          <p:nvPr/>
        </p:nvSpPr>
        <p:spPr>
          <a:xfrm>
            <a:off x="8932332" y="4705232"/>
            <a:ext cx="160940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Hateem</a:t>
            </a:r>
            <a:endParaRPr b="0" i="0" sz="1800" u="none" cap="none" strike="noStrik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224" name="Google Shape;224;p26"/>
          <p:cNvCxnSpPr/>
          <p:nvPr/>
        </p:nvCxnSpPr>
        <p:spPr>
          <a:xfrm>
            <a:off x="1721467" y="5174896"/>
            <a:ext cx="2638425" cy="0"/>
          </a:xfrm>
          <a:prstGeom prst="straightConnector1">
            <a:avLst/>
          </a:prstGeom>
          <a:noFill/>
          <a:ln cap="flat" cmpd="sng" w="44450">
            <a:solidFill>
              <a:schemeClr val="accent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25" name="Google Shape;225;p26"/>
          <p:cNvCxnSpPr/>
          <p:nvPr/>
        </p:nvCxnSpPr>
        <p:spPr>
          <a:xfrm flipH="1" rot="10800000">
            <a:off x="1776059" y="4485962"/>
            <a:ext cx="1847850" cy="5149"/>
          </a:xfrm>
          <a:prstGeom prst="straightConnector1">
            <a:avLst/>
          </a:prstGeom>
          <a:noFill/>
          <a:ln cap="flat" cmpd="sng" w="44450">
            <a:solidFill>
              <a:schemeClr val="accent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26" name="Google Shape;226;p26"/>
          <p:cNvCxnSpPr/>
          <p:nvPr/>
        </p:nvCxnSpPr>
        <p:spPr>
          <a:xfrm rot="10800000">
            <a:off x="7453590" y="5465630"/>
            <a:ext cx="1420251" cy="1"/>
          </a:xfrm>
          <a:prstGeom prst="straightConnector1">
            <a:avLst/>
          </a:prstGeom>
          <a:noFill/>
          <a:ln cap="flat" cmpd="sng" w="44450">
            <a:solidFill>
              <a:schemeClr val="accent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27" name="Google Shape;227;p26"/>
          <p:cNvCxnSpPr/>
          <p:nvPr/>
        </p:nvCxnSpPr>
        <p:spPr>
          <a:xfrm rot="10800000">
            <a:off x="7453590" y="4889898"/>
            <a:ext cx="1420251" cy="1"/>
          </a:xfrm>
          <a:prstGeom prst="straightConnector1">
            <a:avLst/>
          </a:prstGeom>
          <a:noFill/>
          <a:ln cap="flat" cmpd="sng" w="44450">
            <a:solidFill>
              <a:schemeClr val="accent1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228" name="Google Shape;228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3987" y="244475"/>
            <a:ext cx="1550989" cy="1550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 dir="r"/>
  </p:transition>
</p:sld>
</file>

<file path=ppt/theme/theme1.xml><?xml version="1.0" encoding="utf-8"?>
<a:theme xmlns:a="http://schemas.openxmlformats.org/drawingml/2006/main" xmlns:r="http://schemas.openxmlformats.org/officeDocument/2006/relationships" name="Facet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